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265" r:id="rId4"/>
    <p:sldId id="269" r:id="rId5"/>
    <p:sldId id="280" r:id="rId6"/>
    <p:sldId id="284" r:id="rId7"/>
    <p:sldId id="278" r:id="rId8"/>
    <p:sldId id="263" r:id="rId9"/>
    <p:sldId id="325" r:id="rId10"/>
    <p:sldId id="271" r:id="rId11"/>
    <p:sldId id="323" r:id="rId12"/>
    <p:sldId id="324" r:id="rId13"/>
    <p:sldId id="264" r:id="rId14"/>
    <p:sldId id="260" r:id="rId15"/>
    <p:sldId id="321" r:id="rId16"/>
    <p:sldId id="308" r:id="rId17"/>
    <p:sldId id="293" r:id="rId18"/>
    <p:sldId id="312" r:id="rId19"/>
    <p:sldId id="296" r:id="rId20"/>
    <p:sldId id="313" r:id="rId21"/>
    <p:sldId id="298" r:id="rId22"/>
    <p:sldId id="316" r:id="rId23"/>
    <p:sldId id="304" r:id="rId24"/>
    <p:sldId id="317" r:id="rId25"/>
    <p:sldId id="326" r:id="rId26"/>
    <p:sldId id="327" r:id="rId27"/>
    <p:sldId id="32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-13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bg-BG"/>
              <a:t>Квартилна диаграма на възрастта</a:t>
            </a:r>
            <a:r>
              <a:rPr lang="bg-BG" baseline="0"/>
              <a:t> </a:t>
            </a:r>
            <a:r>
              <a:rPr lang="bg-BG"/>
              <a:t>случаите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C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Developer!$B$12:$B$27</c:f>
              <c:numCache>
                <c:formatCode>General</c:formatCode>
                <c:ptCount val="16"/>
                <c:pt idx="0">
                  <c:v>8.7360121419051069</c:v>
                </c:pt>
                <c:pt idx="1">
                  <c:v>8.7360121419051069</c:v>
                </c:pt>
                <c:pt idx="2">
                  <c:v>8.7360121419051069</c:v>
                </c:pt>
                <c:pt idx="3">
                  <c:v>49.77656405163853</c:v>
                </c:pt>
                <c:pt idx="4">
                  <c:v>49.77656405163853</c:v>
                </c:pt>
                <c:pt idx="5">
                  <c:v>77.136931991460813</c:v>
                </c:pt>
                <c:pt idx="6">
                  <c:v>77.136931991460813</c:v>
                </c:pt>
                <c:pt idx="7">
                  <c:v>49.77656405163853</c:v>
                </c:pt>
                <c:pt idx="8">
                  <c:v>49.77656405163853</c:v>
                </c:pt>
                <c:pt idx="9">
                  <c:v>62.789874961878624</c:v>
                </c:pt>
                <c:pt idx="10">
                  <c:v>62.789874961878624</c:v>
                </c:pt>
                <c:pt idx="11">
                  <c:v>77.136931991460813</c:v>
                </c:pt>
                <c:pt idx="12">
                  <c:v>77.136931991460813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</c:numCache>
            </c:numRef>
          </c:xVal>
          <c:yVal>
            <c:numRef>
              <c:f>Developer!$C$12:$C$27</c:f>
              <c:numCache>
                <c:formatCode>General</c:formatCode>
                <c:ptCount val="16"/>
                <c:pt idx="0">
                  <c:v>7</c:v>
                </c:pt>
                <c:pt idx="1">
                  <c:v>3</c:v>
                </c:pt>
                <c:pt idx="2">
                  <c:v>5</c:v>
                </c:pt>
                <c:pt idx="3">
                  <c:v>5</c:v>
                </c:pt>
                <c:pt idx="4">
                  <c:v>8</c:v>
                </c:pt>
                <c:pt idx="5">
                  <c:v>8</c:v>
                </c:pt>
                <c:pt idx="6">
                  <c:v>2</c:v>
                </c:pt>
                <c:pt idx="7">
                  <c:v>2</c:v>
                </c:pt>
                <c:pt idx="8">
                  <c:v>8</c:v>
                </c:pt>
                <c:pt idx="9">
                  <c:v>8</c:v>
                </c:pt>
                <c:pt idx="10">
                  <c:v>2</c:v>
                </c:pt>
                <c:pt idx="11">
                  <c:v>2</c:v>
                </c:pt>
                <c:pt idx="12">
                  <c:v>5</c:v>
                </c:pt>
                <c:pt idx="13">
                  <c:v>5</c:v>
                </c:pt>
                <c:pt idx="14">
                  <c:v>3</c:v>
                </c:pt>
                <c:pt idx="15">
                  <c:v>7</c:v>
                </c:pt>
              </c:numCache>
            </c:numRef>
          </c:yVal>
          <c:smooth val="0"/>
        </c:ser>
        <c:ser>
          <c:idx val="1"/>
          <c:order val="1"/>
          <c:tx>
            <c:v>CF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Developer!$D$12:$D$27</c:f>
              <c:numCache>
                <c:formatCode>General</c:formatCode>
                <c:ptCount val="16"/>
                <c:pt idx="0">
                  <c:v>7.081844562839315</c:v>
                </c:pt>
                <c:pt idx="1">
                  <c:v>7.081844562839315</c:v>
                </c:pt>
                <c:pt idx="2">
                  <c:v>7.081844562839315</c:v>
                </c:pt>
                <c:pt idx="3">
                  <c:v>46.230481727574748</c:v>
                </c:pt>
                <c:pt idx="4">
                  <c:v>46.230481727574748</c:v>
                </c:pt>
                <c:pt idx="5">
                  <c:v>72.329573170731706</c:v>
                </c:pt>
                <c:pt idx="6">
                  <c:v>72.329573170731706</c:v>
                </c:pt>
                <c:pt idx="7">
                  <c:v>46.230481727574748</c:v>
                </c:pt>
                <c:pt idx="8">
                  <c:v>46.230481727574748</c:v>
                </c:pt>
                <c:pt idx="9">
                  <c:v>59.78109756097561</c:v>
                </c:pt>
                <c:pt idx="10">
                  <c:v>59.78109756097561</c:v>
                </c:pt>
                <c:pt idx="11">
                  <c:v>72.329573170731706</c:v>
                </c:pt>
                <c:pt idx="12">
                  <c:v>72.329573170731706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</c:numCache>
            </c:numRef>
          </c:xVal>
          <c:yVal>
            <c:numRef>
              <c:f>Developer!$E$12:$E$27</c:f>
              <c:numCache>
                <c:formatCode>General</c:formatCode>
                <c:ptCount val="16"/>
                <c:pt idx="0">
                  <c:v>17</c:v>
                </c:pt>
                <c:pt idx="1">
                  <c:v>13</c:v>
                </c:pt>
                <c:pt idx="2">
                  <c:v>15</c:v>
                </c:pt>
                <c:pt idx="3">
                  <c:v>15</c:v>
                </c:pt>
                <c:pt idx="4">
                  <c:v>18</c:v>
                </c:pt>
                <c:pt idx="5">
                  <c:v>18</c:v>
                </c:pt>
                <c:pt idx="6">
                  <c:v>12</c:v>
                </c:pt>
                <c:pt idx="7">
                  <c:v>12</c:v>
                </c:pt>
                <c:pt idx="8">
                  <c:v>18</c:v>
                </c:pt>
                <c:pt idx="9">
                  <c:v>18</c:v>
                </c:pt>
                <c:pt idx="10">
                  <c:v>12</c:v>
                </c:pt>
                <c:pt idx="11">
                  <c:v>12</c:v>
                </c:pt>
                <c:pt idx="12">
                  <c:v>15</c:v>
                </c:pt>
                <c:pt idx="13">
                  <c:v>15</c:v>
                </c:pt>
                <c:pt idx="14">
                  <c:v>17</c:v>
                </c:pt>
                <c:pt idx="15">
                  <c:v>13</c:v>
                </c:pt>
              </c:numCache>
            </c:numRef>
          </c:yVal>
          <c:smooth val="0"/>
        </c:ser>
        <c:ser>
          <c:idx val="2"/>
          <c:order val="2"/>
          <c:tx>
            <c:v>CM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Developer!$F$12:$F$27</c:f>
              <c:numCache>
                <c:formatCode>General</c:formatCode>
                <c:ptCount val="16"/>
                <c:pt idx="0">
                  <c:v>14.306569446705176</c:v>
                </c:pt>
                <c:pt idx="1">
                  <c:v>14.306569446705176</c:v>
                </c:pt>
                <c:pt idx="2">
                  <c:v>14.306569446705176</c:v>
                </c:pt>
                <c:pt idx="3">
                  <c:v>51.908045428516893</c:v>
                </c:pt>
                <c:pt idx="4">
                  <c:v>51.908045428516893</c:v>
                </c:pt>
                <c:pt idx="5">
                  <c:v>76.97569608305804</c:v>
                </c:pt>
                <c:pt idx="6">
                  <c:v>76.97569608305804</c:v>
                </c:pt>
                <c:pt idx="7">
                  <c:v>51.908045428516893</c:v>
                </c:pt>
                <c:pt idx="8">
                  <c:v>51.908045428516893</c:v>
                </c:pt>
                <c:pt idx="9">
                  <c:v>64.486550259556395</c:v>
                </c:pt>
                <c:pt idx="10">
                  <c:v>64.486550259556395</c:v>
                </c:pt>
                <c:pt idx="11">
                  <c:v>76.97569608305804</c:v>
                </c:pt>
                <c:pt idx="12">
                  <c:v>76.97569608305804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</c:numCache>
            </c:numRef>
          </c:xVal>
          <c:yVal>
            <c:numRef>
              <c:f>Developer!$G$12:$G$27</c:f>
              <c:numCache>
                <c:formatCode>General</c:formatCode>
                <c:ptCount val="16"/>
                <c:pt idx="0">
                  <c:v>27</c:v>
                </c:pt>
                <c:pt idx="1">
                  <c:v>23</c:v>
                </c:pt>
                <c:pt idx="2">
                  <c:v>25</c:v>
                </c:pt>
                <c:pt idx="3">
                  <c:v>25</c:v>
                </c:pt>
                <c:pt idx="4">
                  <c:v>28</c:v>
                </c:pt>
                <c:pt idx="5">
                  <c:v>28</c:v>
                </c:pt>
                <c:pt idx="6">
                  <c:v>22</c:v>
                </c:pt>
                <c:pt idx="7">
                  <c:v>22</c:v>
                </c:pt>
                <c:pt idx="8">
                  <c:v>28</c:v>
                </c:pt>
                <c:pt idx="9">
                  <c:v>28</c:v>
                </c:pt>
                <c:pt idx="10">
                  <c:v>22</c:v>
                </c:pt>
                <c:pt idx="11">
                  <c:v>22</c:v>
                </c:pt>
                <c:pt idx="12">
                  <c:v>25</c:v>
                </c:pt>
                <c:pt idx="13">
                  <c:v>25</c:v>
                </c:pt>
                <c:pt idx="14">
                  <c:v>27</c:v>
                </c:pt>
                <c:pt idx="15">
                  <c:v>23</c:v>
                </c:pt>
              </c:numCache>
            </c:numRef>
          </c:yVal>
          <c:smooth val="0"/>
        </c:ser>
        <c:ser>
          <c:idx val="3"/>
          <c:order val="3"/>
          <c:tx>
            <c:v>Общо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xVal>
            <c:numRef>
              <c:f>Developer!$B$2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xVal>
          <c:yVal>
            <c:numRef>
              <c:f>Developer!$B$3</c:f>
              <c:numCache>
                <c:formatCode>General</c:formatCode>
                <c:ptCount val="1"/>
                <c:pt idx="0">
                  <c:v>5</c:v>
                </c:pt>
              </c:numCache>
            </c:numRef>
          </c:yVal>
          <c:smooth val="0"/>
        </c:ser>
        <c:ser>
          <c:idx val="4"/>
          <c:order val="4"/>
          <c:tx>
            <c:v>Жени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xVal>
            <c:numRef>
              <c:f>Developer!$D$2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xVal>
          <c:yVal>
            <c:numRef>
              <c:f>Developer!$D$3</c:f>
              <c:numCache>
                <c:formatCode>General</c:formatCode>
                <c:ptCount val="1"/>
                <c:pt idx="0">
                  <c:v>15</c:v>
                </c:pt>
              </c:numCache>
            </c:numRef>
          </c:yVal>
          <c:smooth val="0"/>
        </c:ser>
        <c:ser>
          <c:idx val="5"/>
          <c:order val="5"/>
          <c:tx>
            <c:v>Мъже</c:v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2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xVal>
            <c:numRef>
              <c:f>Developer!$F$2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xVal>
          <c:yVal>
            <c:numRef>
              <c:f>Developer!$F$3</c:f>
              <c:numCache>
                <c:formatCode>General</c:formatCode>
                <c:ptCount val="1"/>
                <c:pt idx="0">
                  <c:v>25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2852592"/>
        <c:axId val="2142844432"/>
      </c:scatterChart>
      <c:valAx>
        <c:axId val="21428525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844432"/>
        <c:crosses val="autoZero"/>
        <c:crossBetween val="midCat"/>
      </c:valAx>
      <c:valAx>
        <c:axId val="2142844432"/>
        <c:scaling>
          <c:orientation val="minMax"/>
          <c:max val="30"/>
        </c:scaling>
        <c:delete val="1"/>
        <c:axPos val="l"/>
        <c:numFmt formatCode="General" sourceLinked="1"/>
        <c:majorTickMark val="none"/>
        <c:minorTickMark val="none"/>
        <c:tickLblPos val="nextTo"/>
        <c:crossAx val="21428525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bg-BG"/>
              <a:t>Квартилна диаграма </a:t>
            </a:r>
            <a:br>
              <a:rPr lang="bg-BG"/>
            </a:br>
            <a:r>
              <a:rPr lang="bg-BG"/>
              <a:t>на възрастта на смъртните случаи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Developer!$L$1</c:f>
              <c:strCache>
                <c:ptCount val="1"/>
                <c:pt idx="0">
                  <c:v>DM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Developer!$L$12:$L$27</c:f>
              <c:numCache>
                <c:formatCode>General</c:formatCode>
                <c:ptCount val="16"/>
                <c:pt idx="0">
                  <c:v>53.72774480712166</c:v>
                </c:pt>
                <c:pt idx="1">
                  <c:v>53.72774480712166</c:v>
                </c:pt>
                <c:pt idx="2">
                  <c:v>53.72774480712166</c:v>
                </c:pt>
                <c:pt idx="3">
                  <c:v>72.377596439169139</c:v>
                </c:pt>
                <c:pt idx="4">
                  <c:v>72.377596439169139</c:v>
                </c:pt>
                <c:pt idx="5">
                  <c:v>84.810830860534125</c:v>
                </c:pt>
                <c:pt idx="6">
                  <c:v>84.810830860534125</c:v>
                </c:pt>
                <c:pt idx="7">
                  <c:v>72.377596439169139</c:v>
                </c:pt>
                <c:pt idx="8">
                  <c:v>72.377596439169139</c:v>
                </c:pt>
                <c:pt idx="9">
                  <c:v>78.594213649851639</c:v>
                </c:pt>
                <c:pt idx="10">
                  <c:v>78.594213649851639</c:v>
                </c:pt>
                <c:pt idx="11">
                  <c:v>84.810830860534125</c:v>
                </c:pt>
                <c:pt idx="12">
                  <c:v>84.810830860534125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</c:numCache>
            </c:numRef>
          </c:xVal>
          <c:yVal>
            <c:numRef>
              <c:f>Developer!$M$12:$M$27</c:f>
              <c:numCache>
                <c:formatCode>General</c:formatCode>
                <c:ptCount val="16"/>
                <c:pt idx="0">
                  <c:v>57</c:v>
                </c:pt>
                <c:pt idx="1">
                  <c:v>53</c:v>
                </c:pt>
                <c:pt idx="2">
                  <c:v>55</c:v>
                </c:pt>
                <c:pt idx="3">
                  <c:v>55</c:v>
                </c:pt>
                <c:pt idx="4">
                  <c:v>58</c:v>
                </c:pt>
                <c:pt idx="5">
                  <c:v>58</c:v>
                </c:pt>
                <c:pt idx="6">
                  <c:v>52</c:v>
                </c:pt>
                <c:pt idx="7">
                  <c:v>52</c:v>
                </c:pt>
                <c:pt idx="8">
                  <c:v>58</c:v>
                </c:pt>
                <c:pt idx="9">
                  <c:v>58</c:v>
                </c:pt>
                <c:pt idx="10">
                  <c:v>52</c:v>
                </c:pt>
                <c:pt idx="11">
                  <c:v>52</c:v>
                </c:pt>
                <c:pt idx="12">
                  <c:v>55</c:v>
                </c:pt>
                <c:pt idx="13">
                  <c:v>55</c:v>
                </c:pt>
                <c:pt idx="14">
                  <c:v>57</c:v>
                </c:pt>
                <c:pt idx="15">
                  <c:v>53</c:v>
                </c:pt>
              </c:numCache>
            </c:numRef>
          </c:yVal>
          <c:smooth val="0"/>
        </c:ser>
        <c:ser>
          <c:idx val="1"/>
          <c:order val="1"/>
          <c:tx>
            <c:v>Общо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xVal>
            <c:numRef>
              <c:f>Developer!$H$2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xVal>
          <c:yVal>
            <c:numRef>
              <c:f>Developer!$H$3</c:f>
              <c:numCache>
                <c:formatCode>General</c:formatCode>
                <c:ptCount val="1"/>
                <c:pt idx="0">
                  <c:v>35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Developer!$J$1</c:f>
              <c:strCache>
                <c:ptCount val="1"/>
                <c:pt idx="0">
                  <c:v>DF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Developer!$J$12:$J$27</c:f>
              <c:numCache>
                <c:formatCode>General</c:formatCode>
                <c:ptCount val="16"/>
                <c:pt idx="0">
                  <c:v>50.302819548872186</c:v>
                </c:pt>
                <c:pt idx="1">
                  <c:v>50.302819548872186</c:v>
                </c:pt>
                <c:pt idx="2">
                  <c:v>50.302819548872186</c:v>
                </c:pt>
                <c:pt idx="3">
                  <c:v>72.924342105263165</c:v>
                </c:pt>
                <c:pt idx="4">
                  <c:v>72.924342105263165</c:v>
                </c:pt>
                <c:pt idx="5">
                  <c:v>88.00535714285715</c:v>
                </c:pt>
                <c:pt idx="6">
                  <c:v>88.00535714285715</c:v>
                </c:pt>
                <c:pt idx="7">
                  <c:v>72.924342105263165</c:v>
                </c:pt>
                <c:pt idx="8">
                  <c:v>72.924342105263165</c:v>
                </c:pt>
                <c:pt idx="9">
                  <c:v>82.082142857142856</c:v>
                </c:pt>
                <c:pt idx="10">
                  <c:v>82.082142857142856</c:v>
                </c:pt>
                <c:pt idx="11">
                  <c:v>88.00535714285715</c:v>
                </c:pt>
                <c:pt idx="12">
                  <c:v>88.00535714285715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</c:numCache>
            </c:numRef>
          </c:xVal>
          <c:yVal>
            <c:numRef>
              <c:f>Developer!$K$12:$K$27</c:f>
              <c:numCache>
                <c:formatCode>General</c:formatCode>
                <c:ptCount val="16"/>
                <c:pt idx="0">
                  <c:v>47</c:v>
                </c:pt>
                <c:pt idx="1">
                  <c:v>43</c:v>
                </c:pt>
                <c:pt idx="2">
                  <c:v>45</c:v>
                </c:pt>
                <c:pt idx="3">
                  <c:v>45</c:v>
                </c:pt>
                <c:pt idx="4">
                  <c:v>48</c:v>
                </c:pt>
                <c:pt idx="5">
                  <c:v>48</c:v>
                </c:pt>
                <c:pt idx="6">
                  <c:v>42</c:v>
                </c:pt>
                <c:pt idx="7">
                  <c:v>42</c:v>
                </c:pt>
                <c:pt idx="8">
                  <c:v>48</c:v>
                </c:pt>
                <c:pt idx="9">
                  <c:v>48</c:v>
                </c:pt>
                <c:pt idx="10">
                  <c:v>42</c:v>
                </c:pt>
                <c:pt idx="11">
                  <c:v>42</c:v>
                </c:pt>
                <c:pt idx="12">
                  <c:v>45</c:v>
                </c:pt>
                <c:pt idx="13">
                  <c:v>45</c:v>
                </c:pt>
                <c:pt idx="14">
                  <c:v>47</c:v>
                </c:pt>
                <c:pt idx="15">
                  <c:v>43</c:v>
                </c:pt>
              </c:numCache>
            </c:numRef>
          </c:yVal>
          <c:smooth val="0"/>
        </c:ser>
        <c:ser>
          <c:idx val="3"/>
          <c:order val="3"/>
          <c:tx>
            <c:v>Жени</c:v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xVal>
            <c:numRef>
              <c:f>Developer!$J$2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xVal>
          <c:yVal>
            <c:numRef>
              <c:f>Developer!$J$3</c:f>
              <c:numCache>
                <c:formatCode>General</c:formatCode>
                <c:ptCount val="1"/>
                <c:pt idx="0">
                  <c:v>45</c:v>
                </c:pt>
              </c:numCache>
            </c:numRef>
          </c:yVal>
          <c:smooth val="0"/>
        </c:ser>
        <c:ser>
          <c:idx val="4"/>
          <c:order val="4"/>
          <c:tx>
            <c:v>Мъже</c:v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xVal>
            <c:numRef>
              <c:f>Developer!$L$2</c:f>
              <c:numCache>
                <c:formatCode>General</c:formatCode>
                <c:ptCount val="1"/>
                <c:pt idx="0">
                  <c:v>105</c:v>
                </c:pt>
              </c:numCache>
            </c:numRef>
          </c:xVal>
          <c:yVal>
            <c:numRef>
              <c:f>Developer!$L$3</c:f>
              <c:numCache>
                <c:formatCode>General</c:formatCode>
                <c:ptCount val="1"/>
                <c:pt idx="0">
                  <c:v>55</c:v>
                </c:pt>
              </c:numCache>
            </c:numRef>
          </c:yVal>
          <c:smooth val="0"/>
        </c:ser>
        <c:ser>
          <c:idx val="5"/>
          <c:order val="5"/>
          <c:tx>
            <c:strRef>
              <c:f>Developer!$H$1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Developer!$H$12:$H$27</c:f>
              <c:numCache>
                <c:formatCode>General</c:formatCode>
                <c:ptCount val="16"/>
                <c:pt idx="0">
                  <c:v>41.678602430555557</c:v>
                </c:pt>
                <c:pt idx="1">
                  <c:v>41.678602430555557</c:v>
                </c:pt>
                <c:pt idx="2">
                  <c:v>41.678602430555557</c:v>
                </c:pt>
                <c:pt idx="3">
                  <c:v>62.827690972222221</c:v>
                </c:pt>
                <c:pt idx="4">
                  <c:v>62.827690972222221</c:v>
                </c:pt>
                <c:pt idx="5">
                  <c:v>76.927083333333329</c:v>
                </c:pt>
                <c:pt idx="6">
                  <c:v>76.927083333333329</c:v>
                </c:pt>
                <c:pt idx="7">
                  <c:v>62.827690972222221</c:v>
                </c:pt>
                <c:pt idx="8">
                  <c:v>62.827690972222221</c:v>
                </c:pt>
                <c:pt idx="9">
                  <c:v>70.352660642570285</c:v>
                </c:pt>
                <c:pt idx="10">
                  <c:v>70.352660642570285</c:v>
                </c:pt>
                <c:pt idx="11">
                  <c:v>76.927083333333329</c:v>
                </c:pt>
                <c:pt idx="12">
                  <c:v>76.927083333333329</c:v>
                </c:pt>
                <c:pt idx="13">
                  <c:v>100</c:v>
                </c:pt>
                <c:pt idx="14">
                  <c:v>100</c:v>
                </c:pt>
                <c:pt idx="15">
                  <c:v>100</c:v>
                </c:pt>
              </c:numCache>
            </c:numRef>
          </c:xVal>
          <c:yVal>
            <c:numRef>
              <c:f>Developer!$I$12:$I$27</c:f>
              <c:numCache>
                <c:formatCode>General</c:formatCode>
                <c:ptCount val="16"/>
                <c:pt idx="0">
                  <c:v>37</c:v>
                </c:pt>
                <c:pt idx="1">
                  <c:v>33</c:v>
                </c:pt>
                <c:pt idx="2">
                  <c:v>35</c:v>
                </c:pt>
                <c:pt idx="3">
                  <c:v>35</c:v>
                </c:pt>
                <c:pt idx="4">
                  <c:v>38</c:v>
                </c:pt>
                <c:pt idx="5">
                  <c:v>38</c:v>
                </c:pt>
                <c:pt idx="6">
                  <c:v>32</c:v>
                </c:pt>
                <c:pt idx="7">
                  <c:v>32</c:v>
                </c:pt>
                <c:pt idx="8">
                  <c:v>38</c:v>
                </c:pt>
                <c:pt idx="9">
                  <c:v>38</c:v>
                </c:pt>
                <c:pt idx="10">
                  <c:v>32</c:v>
                </c:pt>
                <c:pt idx="11">
                  <c:v>32</c:v>
                </c:pt>
                <c:pt idx="12">
                  <c:v>35</c:v>
                </c:pt>
                <c:pt idx="13">
                  <c:v>35</c:v>
                </c:pt>
                <c:pt idx="14">
                  <c:v>37</c:v>
                </c:pt>
                <c:pt idx="15">
                  <c:v>33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2844976"/>
        <c:axId val="2142841168"/>
      </c:scatterChart>
      <c:valAx>
        <c:axId val="2142844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out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42841168"/>
        <c:crosses val="autoZero"/>
        <c:crossBetween val="midCat"/>
        <c:majorUnit val="10"/>
      </c:valAx>
      <c:valAx>
        <c:axId val="2142841168"/>
        <c:scaling>
          <c:orientation val="minMax"/>
          <c:max val="60"/>
          <c:min val="30"/>
        </c:scaling>
        <c:delete val="1"/>
        <c:axPos val="l"/>
        <c:numFmt formatCode="General" sourceLinked="1"/>
        <c:majorTickMark val="none"/>
        <c:minorTickMark val="none"/>
        <c:tickLblPos val="nextTo"/>
        <c:crossAx val="2142844976"/>
        <c:crosses val="autoZero"/>
        <c:crossBetween val="midCat"/>
        <c:majorUnit val="1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82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39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0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925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031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758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3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22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91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4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5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A13D8-D5F4-44F1-BAE3-2EF731046F40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EE0BD-55E8-49C9-89D5-6B6B074C71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23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6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72000"/>
              </a:srgbClr>
            </a:outerShdw>
            <a:softEdge rad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bg-BG" b="1" dirty="0" smtClean="0">
                <a:solidFill>
                  <a:srgbClr val="00B0F0"/>
                </a:solidFill>
              </a:rPr>
              <a:t>Статистическо изследване на пандемията </a:t>
            </a:r>
            <a:r>
              <a:rPr lang="en-US" b="1" dirty="0" err="1" smtClean="0">
                <a:solidFill>
                  <a:srgbClr val="00B0F0"/>
                </a:solidFill>
              </a:rPr>
              <a:t>Covid</a:t>
            </a:r>
            <a:r>
              <a:rPr lang="en-US" b="1" dirty="0" smtClean="0">
                <a:solidFill>
                  <a:srgbClr val="00B0F0"/>
                </a:solidFill>
              </a:rPr>
              <a:t> 19 </a:t>
            </a:r>
            <a:r>
              <a:rPr lang="bg-BG" b="1" dirty="0" smtClean="0">
                <a:solidFill>
                  <a:srgbClr val="00B0F0"/>
                </a:solidFill>
              </a:rPr>
              <a:t>в</a:t>
            </a:r>
            <a:r>
              <a:rPr lang="en-US" b="1" dirty="0" smtClean="0">
                <a:solidFill>
                  <a:srgbClr val="00B0F0"/>
                </a:solidFill>
              </a:rPr>
              <a:t> </a:t>
            </a:r>
            <a:r>
              <a:rPr lang="bg-BG" b="1" dirty="0" smtClean="0">
                <a:solidFill>
                  <a:srgbClr val="00B0F0"/>
                </a:solidFill>
              </a:rPr>
              <a:t>Италия</a:t>
            </a:r>
            <a:r>
              <a:rPr lang="bg-BG" dirty="0" smtClean="0">
                <a:solidFill>
                  <a:srgbClr val="00B0F0"/>
                </a:solidFill>
              </a:rPr>
              <a:t/>
            </a:r>
            <a:br>
              <a:rPr lang="bg-BG" dirty="0" smtClean="0">
                <a:solidFill>
                  <a:srgbClr val="00B0F0"/>
                </a:solidFill>
              </a:rPr>
            </a:b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sz="4000" b="1" dirty="0" smtClean="0">
                <a:solidFill>
                  <a:schemeClr val="accent2"/>
                </a:solidFill>
              </a:rPr>
              <a:t>Курсова задача по СМОИ</a:t>
            </a:r>
          </a:p>
          <a:p>
            <a:r>
              <a:rPr lang="bg-BG" sz="4000" b="1" dirty="0" smtClean="0">
                <a:solidFill>
                  <a:schemeClr val="accent2"/>
                </a:solidFill>
              </a:rPr>
              <a:t>Май 2020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23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2693" b="22906"/>
          <a:stretch/>
        </p:blipFill>
        <p:spPr>
          <a:xfrm>
            <a:off x="0" y="-1"/>
            <a:ext cx="12192000" cy="68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6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07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thumb/e/ec/Italypop.svg/1024px-Italypop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13" y="574561"/>
            <a:ext cx="7710261" cy="57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47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4659"/>
          <a:stretch/>
        </p:blipFill>
        <p:spPr>
          <a:xfrm>
            <a:off x="232229" y="0"/>
            <a:ext cx="5527964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5144"/>
          <a:stretch/>
        </p:blipFill>
        <p:spPr>
          <a:xfrm>
            <a:off x="6066971" y="0"/>
            <a:ext cx="5925997" cy="743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144"/>
          <a:stretch/>
        </p:blipFill>
        <p:spPr>
          <a:xfrm>
            <a:off x="0" y="0"/>
            <a:ext cx="5925997" cy="743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38333"/>
          <a:stretch/>
        </p:blipFill>
        <p:spPr>
          <a:xfrm>
            <a:off x="6081486" y="0"/>
            <a:ext cx="6110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4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144"/>
          <a:stretch/>
        </p:blipFill>
        <p:spPr>
          <a:xfrm>
            <a:off x="0" y="0"/>
            <a:ext cx="5925997" cy="74313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0238"/>
          <a:stretch/>
        </p:blipFill>
        <p:spPr>
          <a:xfrm>
            <a:off x="5795368" y="869237"/>
            <a:ext cx="5553089" cy="522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0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144"/>
          <a:stretch/>
        </p:blipFill>
        <p:spPr>
          <a:xfrm>
            <a:off x="0" y="0"/>
            <a:ext cx="5925997" cy="743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7619"/>
          <a:stretch/>
        </p:blipFill>
        <p:spPr>
          <a:xfrm>
            <a:off x="5813855" y="0"/>
            <a:ext cx="638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144"/>
          <a:stretch/>
        </p:blipFill>
        <p:spPr>
          <a:xfrm>
            <a:off x="0" y="0"/>
            <a:ext cx="5925997" cy="743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53095" b="19154"/>
          <a:stretch/>
        </p:blipFill>
        <p:spPr>
          <a:xfrm>
            <a:off x="5925997" y="580571"/>
            <a:ext cx="5718629" cy="55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9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144"/>
          <a:stretch/>
        </p:blipFill>
        <p:spPr>
          <a:xfrm>
            <a:off x="0" y="0"/>
            <a:ext cx="5925997" cy="743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8691"/>
          <a:stretch/>
        </p:blipFill>
        <p:spPr>
          <a:xfrm>
            <a:off x="5925997" y="0"/>
            <a:ext cx="6255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5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427" t="14912" r="10490" b="22807"/>
          <a:stretch/>
        </p:blipFill>
        <p:spPr>
          <a:xfrm>
            <a:off x="1973179" y="1022684"/>
            <a:ext cx="8458200" cy="42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80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144"/>
          <a:stretch/>
        </p:blipFill>
        <p:spPr>
          <a:xfrm>
            <a:off x="0" y="0"/>
            <a:ext cx="5925997" cy="743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2381"/>
          <a:stretch/>
        </p:blipFill>
        <p:spPr>
          <a:xfrm>
            <a:off x="5756781" y="856343"/>
            <a:ext cx="5491789" cy="529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6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144"/>
          <a:stretch/>
        </p:blipFill>
        <p:spPr>
          <a:xfrm>
            <a:off x="0" y="0"/>
            <a:ext cx="5925997" cy="743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49286"/>
          <a:stretch/>
        </p:blipFill>
        <p:spPr>
          <a:xfrm>
            <a:off x="5925997" y="0"/>
            <a:ext cx="6183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6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5144"/>
          <a:stretch/>
        </p:blipFill>
        <p:spPr>
          <a:xfrm>
            <a:off x="0" y="0"/>
            <a:ext cx="5925997" cy="743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2143"/>
          <a:stretch/>
        </p:blipFill>
        <p:spPr>
          <a:xfrm>
            <a:off x="5925997" y="928916"/>
            <a:ext cx="5262463" cy="51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5952"/>
          <a:stretch/>
        </p:blipFill>
        <p:spPr>
          <a:xfrm>
            <a:off x="5925996" y="0"/>
            <a:ext cx="626600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5144"/>
          <a:stretch/>
        </p:blipFill>
        <p:spPr>
          <a:xfrm>
            <a:off x="0" y="0"/>
            <a:ext cx="5925997" cy="743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2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55144"/>
          <a:stretch/>
        </p:blipFill>
        <p:spPr>
          <a:xfrm>
            <a:off x="0" y="0"/>
            <a:ext cx="5925997" cy="74313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0714"/>
          <a:stretch/>
        </p:blipFill>
        <p:spPr>
          <a:xfrm>
            <a:off x="6052457" y="886289"/>
            <a:ext cx="5268686" cy="499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620511"/>
              </p:ext>
            </p:extLst>
          </p:nvPr>
        </p:nvGraphicFramePr>
        <p:xfrm>
          <a:off x="1763661" y="284726"/>
          <a:ext cx="8664677" cy="6288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3338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864836"/>
              </p:ext>
            </p:extLst>
          </p:nvPr>
        </p:nvGraphicFramePr>
        <p:xfrm>
          <a:off x="1763661" y="284726"/>
          <a:ext cx="8664677" cy="62885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0841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0000" y="2046514"/>
            <a:ext cx="732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4400" dirty="0" smtClean="0">
                <a:solidFill>
                  <a:schemeClr val="accent1"/>
                </a:solidFill>
              </a:rPr>
              <a:t>Благодаря за вниманието!</a:t>
            </a:r>
          </a:p>
          <a:p>
            <a:r>
              <a:rPr lang="en-US" sz="4400" dirty="0">
                <a:solidFill>
                  <a:schemeClr val="accent1"/>
                </a:solidFill>
              </a:rPr>
              <a:t>Grazie per </a:t>
            </a:r>
            <a:r>
              <a:rPr lang="en-US" sz="4400" dirty="0" err="1">
                <a:solidFill>
                  <a:schemeClr val="accent1"/>
                </a:solidFill>
              </a:rPr>
              <a:t>l'attenzione</a:t>
            </a:r>
            <a:r>
              <a:rPr lang="en-US" sz="4400" dirty="0">
                <a:solidFill>
                  <a:schemeClr val="accent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7643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442" t="8034" r="17404" b="13846"/>
          <a:stretch/>
        </p:blipFill>
        <p:spPr>
          <a:xfrm>
            <a:off x="1008185" y="0"/>
            <a:ext cx="10324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89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4904" b="21880"/>
          <a:stretch/>
        </p:blipFill>
        <p:spPr>
          <a:xfrm>
            <a:off x="1090247" y="0"/>
            <a:ext cx="10152185" cy="68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9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6538" b="34017"/>
          <a:stretch/>
        </p:blipFill>
        <p:spPr>
          <a:xfrm>
            <a:off x="937847" y="2262467"/>
            <a:ext cx="2430868" cy="26963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63077"/>
          <a:stretch/>
        </p:blipFill>
        <p:spPr>
          <a:xfrm>
            <a:off x="9402510" y="2057314"/>
            <a:ext cx="2039213" cy="31066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47692" b="37778"/>
          <a:stretch/>
        </p:blipFill>
        <p:spPr>
          <a:xfrm>
            <a:off x="4087889" y="2057314"/>
            <a:ext cx="4853354" cy="324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000" b="37778"/>
          <a:stretch/>
        </p:blipFill>
        <p:spPr>
          <a:xfrm>
            <a:off x="609600" y="1617783"/>
            <a:ext cx="2451798" cy="2860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2116"/>
          <a:stretch/>
        </p:blipFill>
        <p:spPr>
          <a:xfrm>
            <a:off x="8140383" y="1160584"/>
            <a:ext cx="3582693" cy="4208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60385" b="44274"/>
          <a:stretch/>
        </p:blipFill>
        <p:spPr>
          <a:xfrm>
            <a:off x="3889321" y="1617783"/>
            <a:ext cx="3615024" cy="286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3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7116" b="22906"/>
          <a:stretch/>
        </p:blipFill>
        <p:spPr>
          <a:xfrm>
            <a:off x="2944593" y="1061653"/>
            <a:ext cx="6134529" cy="42303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69039" b="24786"/>
          <a:stretch/>
        </p:blipFill>
        <p:spPr>
          <a:xfrm>
            <a:off x="9482843" y="1537956"/>
            <a:ext cx="2225699" cy="30413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3488" t="1" r="78939" b="57798"/>
          <a:stretch/>
        </p:blipFill>
        <p:spPr>
          <a:xfrm>
            <a:off x="464455" y="1774410"/>
            <a:ext cx="2076417" cy="28048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81029" y="4789714"/>
            <a:ext cx="202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Джузепе Верди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8906" y="4789714"/>
            <a:ext cx="2027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Джакомо Пучини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61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3750"/>
          <a:stretch/>
        </p:blipFill>
        <p:spPr>
          <a:xfrm>
            <a:off x="3374572" y="674914"/>
            <a:ext cx="5573486" cy="5573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5029" y="1719943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Александро Волта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5029" y="4584059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Гулиелмо Маркони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00458" y="4768725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Енрико Ферми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00457" y="1730438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dirty="0" smtClean="0"/>
              <a:t>Галилео Галилей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74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17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41</Words>
  <Application>Microsoft Office PowerPoint</Application>
  <PresentationFormat>Widescreen</PresentationFormat>
  <Paragraphs>13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Статистическо изследване на пандемията Covid 19 в Италия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Италия</dc:title>
  <dc:creator>Windows User</dc:creator>
  <cp:lastModifiedBy>Windows User</cp:lastModifiedBy>
  <cp:revision>18</cp:revision>
  <dcterms:created xsi:type="dcterms:W3CDTF">2020-05-01T08:52:14Z</dcterms:created>
  <dcterms:modified xsi:type="dcterms:W3CDTF">2020-05-10T10:52:52Z</dcterms:modified>
</cp:coreProperties>
</file>